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13.xml" ContentType="application/vnd.openxmlformats-officedocument.presentationml.slideLayout+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3" d="100"/>
          <a:sy n="83" d="100"/>
        </p:scale>
        <p:origin x="-107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77B09E-07D3-3D4C-B2B9-55EB941745A2}" type="datetimeFigureOut">
              <a:rPr lang="en-US" smtClean="0"/>
              <a:pPr/>
              <a:t>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5F9F74-3189-F843-8095-C7F77C86369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useBgFill="1">
        <p:nvSpPr>
          <p:cNvPr id="12" name="Rectangle 11"/>
          <p:cNvSpPr/>
          <p:nvPr/>
        </p:nvSpPr>
        <p:spPr>
          <a:xfrm>
            <a:off x="341086" y="928914"/>
            <a:ext cx="8432800" cy="17707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685707" y="968189"/>
            <a:ext cx="7799387" cy="1237130"/>
          </a:xfrm>
        </p:spPr>
        <p:txBody>
          <a:bodyPr anchor="b" anchorCtr="0"/>
          <a:lstStyle>
            <a:lvl1pPr algn="r">
              <a:lnSpc>
                <a:spcPts val="5000"/>
              </a:lnSpc>
              <a:defRPr sz="4600">
                <a:solidFill>
                  <a:schemeClr val="accent1"/>
                </a:solidFill>
                <a:effectLst/>
              </a:defRPr>
            </a:lvl1pPr>
          </a:lstStyle>
          <a:p>
            <a:r>
              <a:rPr lang="en-US" smtClean="0"/>
              <a:t>Click to edit Master title style</a:t>
            </a:r>
            <a:endParaRPr/>
          </a:p>
        </p:txBody>
      </p:sp>
      <p:sp>
        <p:nvSpPr>
          <p:cNvPr id="3" name="Subtitle 2"/>
          <p:cNvSpPr>
            <a:spLocks noGrp="1"/>
          </p:cNvSpPr>
          <p:nvPr>
            <p:ph type="subTitle" idx="1"/>
          </p:nvPr>
        </p:nvSpPr>
        <p:spPr>
          <a:xfrm>
            <a:off x="685707" y="2209799"/>
            <a:ext cx="7799387" cy="466165"/>
          </a:xfrm>
        </p:spPr>
        <p:txBody>
          <a:bodyPr/>
          <a:lstStyle>
            <a:lvl1pPr marL="0" indent="0" algn="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9152F03C-28DA-C34F-9D22-499060173C4F}" type="datetimeFigureOut">
              <a:rPr lang="en-US" smtClean="0"/>
              <a:pPr/>
              <a:t>2/1/11</a:t>
            </a:fld>
            <a:endParaRPr lang="en-US"/>
          </a:p>
        </p:txBody>
      </p:sp>
      <p:sp>
        <p:nvSpPr>
          <p:cNvPr id="6" name="Slide Number Placeholder 5"/>
          <p:cNvSpPr>
            <a:spLocks noGrp="1"/>
          </p:cNvSpPr>
          <p:nvPr>
            <p:ph type="sldNum" sz="quarter" idx="12"/>
          </p:nvPr>
        </p:nvSpPr>
        <p:spPr>
          <a:xfrm>
            <a:off x="4305300" y="6492875"/>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DD6BDA3C-62F5-8A41-8022-5E05CFDDD73F}"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57200" y="816802"/>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TitleSlideTop.jpg"/>
          <p:cNvPicPr>
            <a:picLocks noChangeAspect="1"/>
          </p:cNvPicPr>
          <p:nvPr/>
        </p:nvPicPr>
        <p:blipFill>
          <a:blip r:embed="rId2"/>
          <a:stretch>
            <a:fillRect/>
          </a:stretch>
        </p:blipFill>
        <p:spPr>
          <a:xfrm>
            <a:off x="457200" y="457200"/>
            <a:ext cx="8229600" cy="356646"/>
          </a:xfrm>
          <a:prstGeom prst="rect">
            <a:avLst/>
          </a:prstGeom>
        </p:spPr>
      </p:pic>
      <p:pic>
        <p:nvPicPr>
          <p:cNvPr id="10" name="Picture 9" descr="TitleSlideBottom.jpg"/>
          <p:cNvPicPr>
            <a:picLocks noChangeAspect="1"/>
          </p:cNvPicPr>
          <p:nvPr/>
        </p:nvPicPr>
        <p:blipFill>
          <a:blip r:embed="rId3"/>
          <a:stretch>
            <a:fillRect/>
          </a:stretch>
        </p:blipFill>
        <p:spPr>
          <a:xfrm>
            <a:off x="457200" y="2700601"/>
            <a:ext cx="8229600" cy="3700199"/>
          </a:xfrm>
          <a:prstGeom prst="rect">
            <a:avLst/>
          </a:prstGeom>
        </p:spPr>
      </p:pic>
      <p:sp>
        <p:nvSpPr>
          <p:cNvPr id="11"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useBgFill="1">
        <p:nvSpPr>
          <p:cNvPr id="7" name="Rectangle 6"/>
          <p:cNvSpPr/>
          <p:nvPr/>
        </p:nvSpPr>
        <p:spPr>
          <a:xfrm>
            <a:off x="355600" y="566057"/>
            <a:ext cx="8396514" cy="25980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Rectangle 4"/>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ctangle 5"/>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9152F03C-28DA-C34F-9D22-499060173C4F}" type="datetimeFigureOut">
              <a:rPr lang="en-US" smtClean="0"/>
              <a:pPr/>
              <a:t>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6BDA3C-62F5-8A41-8022-5E05CFDDD7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useBgFill="1">
        <p:nvSpPr>
          <p:cNvPr id="10" name="Rectangle 9"/>
          <p:cNvSpPr/>
          <p:nvPr/>
        </p:nvSpPr>
        <p:spPr>
          <a:xfrm>
            <a:off x="333828" y="566057"/>
            <a:ext cx="8454571" cy="21335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3" name="Content Placeholder 2"/>
          <p:cNvSpPr>
            <a:spLocks noGrp="1"/>
          </p:cNvSpPr>
          <p:nvPr>
            <p:ph idx="1"/>
          </p:nvPr>
        </p:nvSpPr>
        <p:spPr>
          <a:xfrm>
            <a:off x="4828032" y="654268"/>
            <a:ext cx="3657600" cy="548640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52F03C-28DA-C34F-9D22-499060173C4F}" type="datetimeFigureOut">
              <a:rPr lang="en-US" smtClean="0"/>
              <a:pPr/>
              <a:t>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BDA3C-62F5-8A41-8022-5E05CFDDD73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icture with Caption">
    <p:spTree>
      <p:nvGrpSpPr>
        <p:cNvPr id="1" name=""/>
        <p:cNvGrpSpPr/>
        <p:nvPr/>
      </p:nvGrpSpPr>
      <p:grpSpPr>
        <a:xfrm>
          <a:off x="0" y="0"/>
          <a:ext cx="0" cy="0"/>
          <a:chOff x="0" y="0"/>
          <a:chExt cx="0" cy="0"/>
        </a:xfrm>
      </p:grpSpPr>
      <p:sp useBgFill="1">
        <p:nvSpPr>
          <p:cNvPr id="10" name="Rectangle 9"/>
          <p:cNvSpPr/>
          <p:nvPr/>
        </p:nvSpPr>
        <p:spPr>
          <a:xfrm>
            <a:off x="355600" y="348343"/>
            <a:ext cx="8432800" cy="23513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5598058" y="3310469"/>
            <a:ext cx="5943600" cy="23706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52F03C-28DA-C34F-9D22-499060173C4F}" type="datetimeFigureOut">
              <a:rPr lang="en-US" smtClean="0"/>
              <a:pPr/>
              <a:t>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BDA3C-62F5-8A41-8022-5E05CFDDD73F}" type="slidenum">
              <a:rPr lang="en-US" smtClean="0"/>
              <a:pPr/>
              <a:t>‹#›</a:t>
            </a:fld>
            <a:endParaRPr lang="en-US"/>
          </a:p>
        </p:txBody>
      </p:sp>
      <p:sp>
        <p:nvSpPr>
          <p:cNvPr id="11" name="Picture Placeholder 10"/>
          <p:cNvSpPr>
            <a:spLocks noGrp="1"/>
          </p:cNvSpPr>
          <p:nvPr>
            <p:ph type="pic" sz="quarter" idx="13"/>
          </p:nvPr>
        </p:nvSpPr>
        <p:spPr>
          <a:xfrm>
            <a:off x="4828032" y="457200"/>
            <a:ext cx="3621024" cy="5943600"/>
          </a:xfrm>
        </p:spPr>
        <p:txBody>
          <a:bodyPr/>
          <a:lstStyle>
            <a:lvl1pPr>
              <a:buNone/>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609600" y="2286000"/>
            <a:ext cx="78740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152F03C-28DA-C34F-9D22-499060173C4F}" type="datetimeFigureOut">
              <a:rPr lang="en-US" smtClean="0"/>
              <a:pPr/>
              <a:t>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BDA3C-62F5-8A41-8022-5E05CFDDD73F}"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useBgFill="1">
        <p:nvSpPr>
          <p:cNvPr id="11" name="Rectangle 10"/>
          <p:cNvSpPr/>
          <p:nvPr/>
        </p:nvSpPr>
        <p:spPr>
          <a:xfrm>
            <a:off x="348342" y="362857"/>
            <a:ext cx="8440057" cy="233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VerticalRight.jpg"/>
          <p:cNvPicPr>
            <a:picLocks noChangeAspect="1"/>
          </p:cNvPicPr>
          <p:nvPr/>
        </p:nvPicPr>
        <p:blipFill>
          <a:blip r:embed="rId2"/>
          <a:stretch>
            <a:fillRect/>
          </a:stretch>
        </p:blipFill>
        <p:spPr>
          <a:xfrm>
            <a:off x="7111668" y="457200"/>
            <a:ext cx="1546230" cy="5943600"/>
          </a:xfrm>
          <a:prstGeom prst="rect">
            <a:avLst/>
          </a:prstGeom>
        </p:spPr>
      </p:pic>
      <p:sp>
        <p:nvSpPr>
          <p:cNvPr id="10" name="Rectangle 9"/>
          <p:cNvSpPr/>
          <p:nvPr/>
        </p:nvSpPr>
        <p:spPr>
          <a:xfrm rot="5400000">
            <a:off x="4074414"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119582" y="693738"/>
            <a:ext cx="1491018" cy="5432425"/>
          </a:xfrm>
        </p:spPr>
        <p:txBody>
          <a:bodyPr vert="eaVert" tIns="45720" bIns="45720"/>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457200" y="693738"/>
            <a:ext cx="6019800" cy="5432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152F03C-28DA-C34F-9D22-499060173C4F}" type="datetimeFigureOut">
              <a:rPr lang="en-US" smtClean="0"/>
              <a:pPr/>
              <a:t>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BDA3C-62F5-8A41-8022-5E05CFDDD73F}"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152F03C-28DA-C34F-9D22-499060173C4F}" type="datetimeFigureOut">
              <a:rPr lang="en-US" smtClean="0"/>
              <a:pPr/>
              <a:t>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BDA3C-62F5-8A41-8022-5E05CFDDD7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useBgFill="1">
        <p:nvSpPr>
          <p:cNvPr id="10" name="Rectangle 9"/>
          <p:cNvSpPr/>
          <p:nvPr/>
        </p:nvSpPr>
        <p:spPr>
          <a:xfrm>
            <a:off x="326571" y="362857"/>
            <a:ext cx="8440058" cy="25182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098041" y="3575712"/>
            <a:ext cx="5396671" cy="1340467"/>
          </a:xfrm>
        </p:spPr>
        <p:txBody>
          <a:bodyPr tIns="0" bIns="0" anchor="b" anchorCtr="0"/>
          <a:lstStyle>
            <a:lvl1pPr algn="r">
              <a:defRPr sz="4600" b="0" cap="none" baseline="0">
                <a:solidFill>
                  <a:schemeClr val="accent1"/>
                </a:solidFill>
                <a:effectLst/>
              </a:defRPr>
            </a:lvl1pPr>
          </a:lstStyle>
          <a:p>
            <a:r>
              <a:rPr lang="en-US" smtClean="0"/>
              <a:t>Click to edit Master title style</a:t>
            </a:r>
            <a:endParaRPr/>
          </a:p>
        </p:txBody>
      </p:sp>
      <p:sp>
        <p:nvSpPr>
          <p:cNvPr id="3" name="Text Placeholder 2"/>
          <p:cNvSpPr>
            <a:spLocks noGrp="1"/>
          </p:cNvSpPr>
          <p:nvPr>
            <p:ph type="body" idx="1"/>
          </p:nvPr>
        </p:nvSpPr>
        <p:spPr>
          <a:xfrm>
            <a:off x="3098041" y="4980297"/>
            <a:ext cx="5396671" cy="810904"/>
          </a:xfrm>
        </p:spPr>
        <p:txBody>
          <a:bodyPr tIns="0" bIns="0" anchor="t" anchorCtr="0">
            <a:normAutofit/>
          </a:bodyPr>
          <a:lstStyle>
            <a:lvl1pPr marL="0" indent="0" algn="r">
              <a:spcBef>
                <a:spcPts val="300"/>
              </a:spcBef>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52F03C-28DA-C34F-9D22-499060173C4F}" type="datetimeFigureOut">
              <a:rPr lang="en-US" smtClean="0"/>
              <a:pPr/>
              <a:t>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06824" y="6492240"/>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DD6BDA3C-62F5-8A41-8022-5E05CFDDD73F}" type="slidenum">
              <a:rPr lang="en-US" smtClean="0"/>
              <a:pPr/>
              <a:t>‹#›</a:t>
            </a:fld>
            <a:endParaRPr lang="en-US"/>
          </a:p>
        </p:txBody>
      </p:sp>
      <p:pic>
        <p:nvPicPr>
          <p:cNvPr id="7" name="Picture 6" descr="SectionHeaderLeft.jpg"/>
          <p:cNvPicPr>
            <a:picLocks noChangeAspect="1"/>
          </p:cNvPicPr>
          <p:nvPr/>
        </p:nvPicPr>
        <p:blipFill>
          <a:blip r:embed="rId2"/>
          <a:stretch>
            <a:fillRect/>
          </a:stretch>
        </p:blipFill>
        <p:spPr>
          <a:xfrm>
            <a:off x="470647" y="457200"/>
            <a:ext cx="2216561" cy="5943600"/>
          </a:xfrm>
          <a:prstGeom prst="rect">
            <a:avLst/>
          </a:prstGeom>
        </p:spPr>
      </p:pic>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222366"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8904"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31308" y="2286000"/>
            <a:ext cx="3657600" cy="38401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152F03C-28DA-C34F-9D22-499060173C4F}" type="datetimeFigureOut">
              <a:rPr lang="en-US" smtClean="0"/>
              <a:pPr/>
              <a:t>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BDA3C-62F5-8A41-8022-5E05CFDDD7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63388"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3388"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8032"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8032"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152F03C-28DA-C34F-9D22-499060173C4F}" type="datetimeFigureOut">
              <a:rPr lang="en-US" smtClean="0"/>
              <a:pPr/>
              <a:t>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6BDA3C-62F5-8A41-8022-5E05CFDDD73F}" type="slidenum">
              <a:rPr lang="en-US" smtClean="0"/>
              <a:pPr/>
              <a:t>‹#›</a:t>
            </a:fld>
            <a:endParaRPr lang="en-US"/>
          </a:p>
        </p:txBody>
      </p:sp>
      <p:cxnSp>
        <p:nvCxnSpPr>
          <p:cNvPr id="11" name="Straight Connector 10"/>
          <p:cNvCxnSpPr/>
          <p:nvPr/>
        </p:nvCxnSpPr>
        <p:spPr>
          <a:xfrm rot="5400000">
            <a:off x="2884488" y="4484687"/>
            <a:ext cx="3375025" cy="1588"/>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4050" y="2286001"/>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152F03C-28DA-C34F-9D22-499060173C4F}" type="datetimeFigureOut">
              <a:rPr lang="en-US" smtClean="0"/>
              <a:pPr/>
              <a:t>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BDA3C-62F5-8A41-8022-5E05CFDDD73F}" type="slidenum">
              <a:rPr lang="en-US" smtClean="0"/>
              <a:pPr/>
              <a:t>‹#›</a:t>
            </a:fld>
            <a:endParaRPr lang="en-US"/>
          </a:p>
        </p:txBody>
      </p:sp>
      <p:sp>
        <p:nvSpPr>
          <p:cNvPr id="9" name="Content Placeholder 2"/>
          <p:cNvSpPr>
            <a:spLocks noGrp="1"/>
          </p:cNvSpPr>
          <p:nvPr>
            <p:ph sz="half" idx="13"/>
          </p:nvPr>
        </p:nvSpPr>
        <p:spPr>
          <a:xfrm>
            <a:off x="654050" y="4302966"/>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152F03C-28DA-C34F-9D22-499060173C4F}" type="datetimeFigureOut">
              <a:rPr lang="en-US" smtClean="0"/>
              <a:pPr/>
              <a:t>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BDA3C-62F5-8A41-8022-5E05CFDDD73F}"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4"/>
          </p:nvPr>
        </p:nvSpPr>
        <p:spPr>
          <a:xfrm>
            <a:off x="654085"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152F03C-28DA-C34F-9D22-499060173C4F}" type="datetimeFigureOut">
              <a:rPr lang="en-US" smtClean="0"/>
              <a:pPr/>
              <a:t>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BDA3C-62F5-8A41-8022-5E05CFDDD73F}"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658906"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658906"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152F03C-28DA-C34F-9D22-499060173C4F}" type="datetimeFigureOut">
              <a:rPr lang="en-US" smtClean="0"/>
              <a:pPr/>
              <a:t>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6BDA3C-62F5-8A41-8022-5E05CFDDD7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1.jpe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11" name="Picture 10" descr="RunningTop-R.jpg"/>
          <p:cNvPicPr>
            <a:picLocks noChangeAspect="1"/>
          </p:cNvPicPr>
          <p:nvPr/>
        </p:nvPicPr>
        <p:blipFill>
          <a:blip r:embed="rId16"/>
          <a:stretch>
            <a:fillRect/>
          </a:stretch>
        </p:blipFill>
        <p:spPr>
          <a:xfrm>
            <a:off x="457200" y="457200"/>
            <a:ext cx="8229600" cy="1382002"/>
          </a:xfrm>
          <a:prstGeom prst="rect">
            <a:avLst/>
          </a:prstGeom>
        </p:spPr>
      </p:pic>
      <p:sp>
        <p:nvSpPr>
          <p:cNvPr id="2" name="Title Placeholder 1"/>
          <p:cNvSpPr>
            <a:spLocks noGrp="1"/>
          </p:cNvSpPr>
          <p:nvPr>
            <p:ph type="title"/>
          </p:nvPr>
        </p:nvSpPr>
        <p:spPr>
          <a:xfrm>
            <a:off x="658813" y="456252"/>
            <a:ext cx="7824788" cy="1323041"/>
          </a:xfrm>
          <a:prstGeom prst="rect">
            <a:avLst/>
          </a:prstGeom>
          <a:effectLst/>
        </p:spPr>
        <p:txBody>
          <a:bodyPr vert="horz" lIns="91440" tIns="0" rIns="91440" bIns="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2286000" y="2286000"/>
            <a:ext cx="61976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90360" y="6492875"/>
            <a:ext cx="2133600" cy="365125"/>
          </a:xfrm>
          <a:prstGeom prst="rect">
            <a:avLst/>
          </a:prstGeom>
        </p:spPr>
        <p:txBody>
          <a:bodyPr vert="horz" lIns="91440" tIns="45720" rIns="91440" bIns="45720" rtlCol="0" anchor="ctr"/>
          <a:lstStyle>
            <a:lvl1pPr algn="r">
              <a:defRPr sz="1100" b="1">
                <a:solidFill>
                  <a:schemeClr val="bg1">
                    <a:lumMod val="65000"/>
                  </a:schemeClr>
                </a:solidFill>
                <a:latin typeface="Calibri" pitchFamily="34" charset="0"/>
              </a:defRPr>
            </a:lvl1pPr>
          </a:lstStyle>
          <a:p>
            <a:fld id="{9152F03C-28DA-C34F-9D22-499060173C4F}" type="datetimeFigureOut">
              <a:rPr lang="en-US" smtClean="0"/>
              <a:pPr/>
              <a:t>2/1/11</a:t>
            </a:fld>
            <a:endParaRPr lang="en-US"/>
          </a:p>
        </p:txBody>
      </p:sp>
      <p:sp>
        <p:nvSpPr>
          <p:cNvPr id="5"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
        <p:nvSpPr>
          <p:cNvPr id="6" name="Slide Number Placeholder 5"/>
          <p:cNvSpPr>
            <a:spLocks noGrp="1"/>
          </p:cNvSpPr>
          <p:nvPr>
            <p:ph type="sldNum" sz="quarter" idx="4"/>
          </p:nvPr>
        </p:nvSpPr>
        <p:spPr>
          <a:xfrm>
            <a:off x="378666" y="6149788"/>
            <a:ext cx="533400" cy="365125"/>
          </a:xfrm>
          <a:prstGeom prst="rect">
            <a:avLst/>
          </a:prstGeom>
        </p:spPr>
        <p:txBody>
          <a:bodyPr vert="horz" lIns="91440" tIns="91440" rIns="91440" bIns="91440" rtlCol="0" anchor="ctr"/>
          <a:lstStyle>
            <a:lvl1pPr algn="l">
              <a:defRPr sz="1800" b="0">
                <a:solidFill>
                  <a:schemeClr val="accent1"/>
                </a:solidFill>
                <a:latin typeface="Calibri" pitchFamily="34" charset="0"/>
              </a:defRPr>
            </a:lvl1pPr>
          </a:lstStyle>
          <a:p>
            <a:fld id="{DD6BDA3C-62F5-8A41-8022-5E05CFDDD73F}"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57200" y="184096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p:titleStyle>
    <p:bodyStyle>
      <a:lvl1pPr marL="282575" indent="-282575" algn="l" defTabSz="914400" rtl="0" eaLnBrk="1" latinLnBrk="0" hangingPunct="1">
        <a:spcBef>
          <a:spcPts val="1800"/>
        </a:spcBef>
        <a:buClr>
          <a:schemeClr val="accent1"/>
        </a:buClr>
        <a:buSzPct val="75000"/>
        <a:buFont typeface="Wingdings" pitchFamily="2" charset="2"/>
        <a:buChar char="n"/>
        <a:defRPr sz="2000" kern="1200">
          <a:solidFill>
            <a:schemeClr val="tx1">
              <a:lumMod val="85000"/>
              <a:lumOff val="15000"/>
            </a:schemeClr>
          </a:solidFill>
          <a:latin typeface="+mn-lt"/>
          <a:ea typeface="+mn-ea"/>
          <a:cs typeface="+mn-cs"/>
        </a:defRPr>
      </a:lvl1pPr>
      <a:lvl2pPr marL="577850" indent="-2952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2pPr>
      <a:lvl3pPr marL="86042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3pPr>
      <a:lvl4pPr marL="1143000"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4pPr>
      <a:lvl5pPr marL="142557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Cognitive </a:t>
            </a:r>
            <a:r>
              <a:rPr lang="en-US" sz="3600" dirty="0" smtClean="0"/>
              <a:t>Dissonance &amp; </a:t>
            </a:r>
            <a:r>
              <a:rPr lang="en-US" sz="3600" dirty="0" err="1" smtClean="0"/>
              <a:t>Pseudospeciation</a:t>
            </a:r>
            <a:r>
              <a:rPr lang="en-US" sz="3600" dirty="0" smtClean="0"/>
              <a:t>: </a:t>
            </a:r>
            <a:br>
              <a:rPr lang="en-US" sz="3600" dirty="0" smtClean="0"/>
            </a:br>
            <a:r>
              <a:rPr lang="en-US" sz="3600" dirty="0" smtClean="0"/>
              <a:t>Perceptions of  </a:t>
            </a:r>
            <a:r>
              <a:rPr lang="en-US" sz="3600" dirty="0" smtClean="0"/>
              <a:t>Indigenous </a:t>
            </a:r>
            <a:r>
              <a:rPr lang="en-US" sz="3600" dirty="0" smtClean="0"/>
              <a:t>Americans</a:t>
            </a:r>
            <a:endParaRPr lang="en-US" sz="3600" dirty="0"/>
          </a:p>
        </p:txBody>
      </p:sp>
      <p:sp>
        <p:nvSpPr>
          <p:cNvPr id="3" name="Subtitle 2"/>
          <p:cNvSpPr>
            <a:spLocks noGrp="1"/>
          </p:cNvSpPr>
          <p:nvPr>
            <p:ph type="subTitle" idx="1"/>
          </p:nvPr>
        </p:nvSpPr>
        <p:spPr/>
        <p:txBody>
          <a:bodyPr/>
          <a:lstStyle/>
          <a:p>
            <a:r>
              <a:rPr lang="en-US" dirty="0" smtClean="0"/>
              <a:t>A brief review</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Misconceptions</a:t>
            </a:r>
            <a:endParaRPr lang="en-US" dirty="0"/>
          </a:p>
        </p:txBody>
      </p:sp>
      <p:sp>
        <p:nvSpPr>
          <p:cNvPr id="8" name="Text Placeholder 7"/>
          <p:cNvSpPr>
            <a:spLocks noGrp="1"/>
          </p:cNvSpPr>
          <p:nvPr>
            <p:ph type="body" idx="1"/>
          </p:nvPr>
        </p:nvSpPr>
        <p:spPr/>
        <p:txBody>
          <a:bodyPr/>
          <a:lstStyle/>
          <a:p>
            <a:r>
              <a:rPr lang="en-US" dirty="0" smtClean="0"/>
              <a:t>Myths</a:t>
            </a:r>
            <a:endParaRPr lang="en-US" dirty="0"/>
          </a:p>
        </p:txBody>
      </p:sp>
      <p:sp>
        <p:nvSpPr>
          <p:cNvPr id="9" name="Content Placeholder 8"/>
          <p:cNvSpPr>
            <a:spLocks noGrp="1"/>
          </p:cNvSpPr>
          <p:nvPr>
            <p:ph sz="half" idx="2"/>
          </p:nvPr>
        </p:nvSpPr>
        <p:spPr/>
        <p:txBody>
          <a:bodyPr/>
          <a:lstStyle/>
          <a:p>
            <a:r>
              <a:rPr lang="en-US" dirty="0" smtClean="0"/>
              <a:t>Textbooks portrayed America as “unsettled” frontier</a:t>
            </a:r>
          </a:p>
          <a:p>
            <a:r>
              <a:rPr lang="en-US" dirty="0" smtClean="0"/>
              <a:t>Indigenous described as backwards people, as hunter-gatherers</a:t>
            </a:r>
          </a:p>
          <a:p>
            <a:r>
              <a:rPr lang="en-US" dirty="0" smtClean="0"/>
              <a:t>Popularly portrayed as “savages” until recently</a:t>
            </a:r>
          </a:p>
          <a:p>
            <a:r>
              <a:rPr lang="en-US" dirty="0" smtClean="0"/>
              <a:t>Stayed separate from Europeans</a:t>
            </a:r>
          </a:p>
          <a:p>
            <a:endParaRPr lang="en-US" dirty="0"/>
          </a:p>
        </p:txBody>
      </p:sp>
      <p:sp>
        <p:nvSpPr>
          <p:cNvPr id="10" name="Text Placeholder 9"/>
          <p:cNvSpPr>
            <a:spLocks noGrp="1"/>
          </p:cNvSpPr>
          <p:nvPr>
            <p:ph type="body" sz="quarter" idx="3"/>
          </p:nvPr>
        </p:nvSpPr>
        <p:spPr/>
        <p:txBody>
          <a:bodyPr/>
          <a:lstStyle/>
          <a:p>
            <a:r>
              <a:rPr lang="en-US" dirty="0" smtClean="0"/>
              <a:t>Truths</a:t>
            </a:r>
            <a:endParaRPr lang="en-US" dirty="0"/>
          </a:p>
        </p:txBody>
      </p:sp>
      <p:sp>
        <p:nvSpPr>
          <p:cNvPr id="11" name="Content Placeholder 10"/>
          <p:cNvSpPr>
            <a:spLocks noGrp="1"/>
          </p:cNvSpPr>
          <p:nvPr>
            <p:ph sz="quarter" idx="4"/>
          </p:nvPr>
        </p:nvSpPr>
        <p:spPr/>
        <p:txBody>
          <a:bodyPr>
            <a:normAutofit fontScale="85000" lnSpcReduction="20000"/>
          </a:bodyPr>
          <a:lstStyle/>
          <a:p>
            <a:r>
              <a:rPr lang="en-US" dirty="0" smtClean="0"/>
              <a:t>Many different groups, hundreds of nations, millions of people inhabited just North America before the Europeans arrived</a:t>
            </a:r>
          </a:p>
          <a:p>
            <a:r>
              <a:rPr lang="en-US" dirty="0" smtClean="0"/>
              <a:t>Considerable diversity, just in North America, but also throughout all Indian lands. They made many advancements in technology that have been lost.</a:t>
            </a:r>
          </a:p>
          <a:p>
            <a:r>
              <a:rPr lang="en-US" dirty="0" smtClean="0"/>
              <a:t>Most of the pre-Columbian pop. were farmers.</a:t>
            </a:r>
          </a:p>
          <a:p>
            <a:r>
              <a:rPr lang="en-US" dirty="0" smtClean="0"/>
              <a:t>Considerable contact </a:t>
            </a:r>
            <a:r>
              <a:rPr lang="en-US" dirty="0" err="1" smtClean="0"/>
              <a:t>btwn</a:t>
            </a:r>
            <a:r>
              <a:rPr lang="en-US" dirty="0" smtClean="0"/>
              <a:t> groups. Trade, alliances, multi-racial societies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Perception</a:t>
            </a:r>
            <a:endParaRPr lang="en-US" dirty="0"/>
          </a:p>
        </p:txBody>
      </p:sp>
      <p:sp>
        <p:nvSpPr>
          <p:cNvPr id="8" name="Content Placeholder 7"/>
          <p:cNvSpPr>
            <a:spLocks noGrp="1"/>
          </p:cNvSpPr>
          <p:nvPr>
            <p:ph sz="half" idx="1"/>
          </p:nvPr>
        </p:nvSpPr>
        <p:spPr/>
        <p:txBody>
          <a:bodyPr/>
          <a:lstStyle/>
          <a:p>
            <a:r>
              <a:rPr lang="en-US" dirty="0" smtClean="0"/>
              <a:t>Savages</a:t>
            </a:r>
          </a:p>
          <a:p>
            <a:pPr lvl="1"/>
            <a:r>
              <a:rPr lang="en-US" dirty="0" smtClean="0"/>
              <a:t>Portrayed in texts</a:t>
            </a:r>
          </a:p>
          <a:p>
            <a:pPr lvl="1"/>
            <a:r>
              <a:rPr lang="en-US" dirty="0" smtClean="0"/>
              <a:t>In pictures</a:t>
            </a:r>
          </a:p>
          <a:p>
            <a:pPr lvl="1"/>
            <a:r>
              <a:rPr lang="en-US" dirty="0" smtClean="0"/>
              <a:t>Popularized image</a:t>
            </a:r>
            <a:endParaRPr lang="en-US" dirty="0"/>
          </a:p>
        </p:txBody>
      </p:sp>
      <p:sp>
        <p:nvSpPr>
          <p:cNvPr id="9" name="Content Placeholder 8"/>
          <p:cNvSpPr>
            <a:spLocks noGrp="1"/>
          </p:cNvSpPr>
          <p:nvPr>
            <p:ph sz="half" idx="13"/>
          </p:nvPr>
        </p:nvSpPr>
        <p:spPr/>
        <p:txBody>
          <a:bodyPr>
            <a:normAutofit lnSpcReduction="10000"/>
          </a:bodyPr>
          <a:lstStyle/>
          <a:p>
            <a:r>
              <a:rPr lang="en-US" dirty="0" smtClean="0"/>
              <a:t>Why?</a:t>
            </a:r>
          </a:p>
          <a:p>
            <a:pPr lvl="1"/>
            <a:r>
              <a:rPr lang="en-US" dirty="0" smtClean="0"/>
              <a:t>Cognitive dissonance: led to </a:t>
            </a:r>
            <a:r>
              <a:rPr lang="en-US" dirty="0" err="1" smtClean="0"/>
              <a:t>pseudospeciation</a:t>
            </a:r>
            <a:r>
              <a:rPr lang="en-US" dirty="0" smtClean="0"/>
              <a:t>/dehumanization</a:t>
            </a:r>
          </a:p>
          <a:p>
            <a:pPr lvl="1"/>
            <a:r>
              <a:rPr lang="en-US" dirty="0" smtClean="0"/>
              <a:t>Easier to make them seem like savages/enemies</a:t>
            </a:r>
          </a:p>
        </p:txBody>
      </p:sp>
      <p:sp>
        <p:nvSpPr>
          <p:cNvPr id="10" name="Content Placeholder 9"/>
          <p:cNvSpPr>
            <a:spLocks noGrp="1"/>
          </p:cNvSpPr>
          <p:nvPr>
            <p:ph sz="half" idx="14"/>
          </p:nvPr>
        </p:nvSpPr>
        <p:spPr/>
        <p:txBody>
          <a:bodyPr/>
          <a:lstStyle/>
          <a:p>
            <a:endParaRPr lang="en-US"/>
          </a:p>
        </p:txBody>
      </p:sp>
      <p:pic>
        <p:nvPicPr>
          <p:cNvPr id="11" name="Picture 10"/>
          <p:cNvPicPr>
            <a:picLocks noChangeAspect="1"/>
          </p:cNvPicPr>
          <p:nvPr/>
        </p:nvPicPr>
        <p:blipFill>
          <a:blip r:embed="rId2"/>
          <a:stretch>
            <a:fillRect/>
          </a:stretch>
        </p:blipFill>
        <p:spPr>
          <a:xfrm>
            <a:off x="654085" y="2082801"/>
            <a:ext cx="3657600" cy="446729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Cognitive Dissonance: Two steps</a:t>
            </a:r>
            <a:endParaRPr lang="en-US" dirty="0"/>
          </a:p>
        </p:txBody>
      </p:sp>
      <p:sp>
        <p:nvSpPr>
          <p:cNvPr id="7" name="Content Placeholder 6"/>
          <p:cNvSpPr>
            <a:spLocks noGrp="1"/>
          </p:cNvSpPr>
          <p:nvPr>
            <p:ph sz="half" idx="1"/>
          </p:nvPr>
        </p:nvSpPr>
        <p:spPr/>
        <p:txBody>
          <a:bodyPr>
            <a:normAutofit lnSpcReduction="10000"/>
          </a:bodyPr>
          <a:lstStyle/>
          <a:p>
            <a:pPr>
              <a:buNone/>
            </a:pPr>
            <a:r>
              <a:rPr lang="en-US" sz="2400" b="1" dirty="0" smtClean="0"/>
              <a:t>1. Dissonance</a:t>
            </a:r>
          </a:p>
          <a:p>
            <a:pPr lvl="1"/>
            <a:r>
              <a:rPr lang="en-US" dirty="0" smtClean="0"/>
              <a:t>Conflicting ideas in our mind cause discomfort.</a:t>
            </a:r>
          </a:p>
          <a:p>
            <a:pPr lvl="1"/>
            <a:r>
              <a:rPr lang="en-US" dirty="0" smtClean="0"/>
              <a:t>Example: Columbus brutally enslaved and massacred </a:t>
            </a:r>
            <a:r>
              <a:rPr lang="en-US" dirty="0" err="1" smtClean="0"/>
              <a:t>Taínos</a:t>
            </a:r>
            <a:r>
              <a:rPr lang="en-US" dirty="0" smtClean="0"/>
              <a:t>. He might feel bad for hurting another person.</a:t>
            </a:r>
          </a:p>
          <a:p>
            <a:pPr lvl="1"/>
            <a:r>
              <a:rPr lang="en-US" dirty="0" smtClean="0"/>
              <a:t>That bad feeling is the dissonance. </a:t>
            </a:r>
            <a:endParaRPr lang="en-US" dirty="0"/>
          </a:p>
        </p:txBody>
      </p:sp>
      <p:sp>
        <p:nvSpPr>
          <p:cNvPr id="8" name="Content Placeholder 7"/>
          <p:cNvSpPr>
            <a:spLocks noGrp="1"/>
          </p:cNvSpPr>
          <p:nvPr>
            <p:ph sz="half" idx="2"/>
          </p:nvPr>
        </p:nvSpPr>
        <p:spPr/>
        <p:txBody>
          <a:bodyPr>
            <a:normAutofit lnSpcReduction="10000"/>
          </a:bodyPr>
          <a:lstStyle/>
          <a:p>
            <a:pPr>
              <a:buNone/>
            </a:pPr>
            <a:r>
              <a:rPr lang="en-US" sz="2400" b="1" dirty="0" smtClean="0"/>
              <a:t>2. Change in attitudes/beliefs</a:t>
            </a:r>
          </a:p>
          <a:p>
            <a:pPr lvl="2"/>
            <a:r>
              <a:rPr lang="en-US" dirty="0" smtClean="0"/>
              <a:t>Instead of changing the action that causes the dissonance, we change how we view the action itself. The action becomes okay in our minds.</a:t>
            </a:r>
          </a:p>
          <a:p>
            <a:pPr lvl="2"/>
            <a:r>
              <a:rPr lang="en-US" dirty="0" smtClean="0"/>
              <a:t>E.g.: Instead of treating natives well, Columbus decided that the </a:t>
            </a:r>
            <a:r>
              <a:rPr lang="en-US" dirty="0" err="1" smtClean="0"/>
              <a:t>Taínos</a:t>
            </a:r>
            <a:r>
              <a:rPr lang="en-US" dirty="0" smtClean="0"/>
              <a:t> were savages, so it was okay to hurt them.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Change in Attitude/Belief: </a:t>
            </a:r>
            <a:r>
              <a:rPr lang="en-US" dirty="0" err="1" smtClean="0"/>
              <a:t>Pseudospeciation</a:t>
            </a:r>
            <a:r>
              <a:rPr lang="en-US" dirty="0" smtClean="0"/>
              <a:t> </a:t>
            </a:r>
            <a:endParaRPr lang="en-US" dirty="0"/>
          </a:p>
        </p:txBody>
      </p:sp>
      <p:sp>
        <p:nvSpPr>
          <p:cNvPr id="7" name="Text Placeholder 6"/>
          <p:cNvSpPr>
            <a:spLocks noGrp="1"/>
          </p:cNvSpPr>
          <p:nvPr>
            <p:ph type="body" idx="1"/>
          </p:nvPr>
        </p:nvSpPr>
        <p:spPr/>
        <p:txBody>
          <a:bodyPr/>
          <a:lstStyle/>
          <a:p>
            <a:r>
              <a:rPr lang="en-US" dirty="0" smtClean="0"/>
              <a:t>Definition</a:t>
            </a:r>
            <a:endParaRPr lang="en-US" dirty="0"/>
          </a:p>
        </p:txBody>
      </p:sp>
      <p:sp>
        <p:nvSpPr>
          <p:cNvPr id="8" name="Content Placeholder 7"/>
          <p:cNvSpPr>
            <a:spLocks noGrp="1"/>
          </p:cNvSpPr>
          <p:nvPr>
            <p:ph sz="half" idx="2"/>
          </p:nvPr>
        </p:nvSpPr>
        <p:spPr/>
        <p:txBody>
          <a:bodyPr>
            <a:normAutofit fontScale="92500" lnSpcReduction="20000"/>
          </a:bodyPr>
          <a:lstStyle/>
          <a:p>
            <a:r>
              <a:rPr lang="en-US" dirty="0" smtClean="0"/>
              <a:t>The human tendency to “sub-humanize” others, or seeing others as less/different types of humanity. </a:t>
            </a:r>
          </a:p>
          <a:p>
            <a:r>
              <a:rPr lang="en-US" dirty="0" smtClean="0"/>
              <a:t>Often a product of cog. dissonance - if you see someone as less human than yourself, it is easier to do evil to that person.</a:t>
            </a:r>
          </a:p>
          <a:p>
            <a:r>
              <a:rPr lang="en-US" dirty="0" smtClean="0"/>
              <a:t>E.g.: natives went from being “handsome, intelligent” group to a “naïve” group, or one that “</a:t>
            </a:r>
            <a:r>
              <a:rPr lang="en-US" dirty="0" err="1" smtClean="0"/>
              <a:t>ravage[s</a:t>
            </a:r>
            <a:r>
              <a:rPr lang="en-US" dirty="0" smtClean="0"/>
              <a:t>], </a:t>
            </a:r>
            <a:r>
              <a:rPr lang="en-US" dirty="0" err="1" smtClean="0"/>
              <a:t>despoil[s</a:t>
            </a:r>
            <a:r>
              <a:rPr lang="en-US" dirty="0" smtClean="0"/>
              <a:t>,] and </a:t>
            </a:r>
            <a:r>
              <a:rPr lang="en-US" dirty="0" err="1" smtClean="0"/>
              <a:t>terrorize[s</a:t>
            </a:r>
            <a:r>
              <a:rPr lang="en-US" dirty="0" smtClean="0"/>
              <a:t>]” others.</a:t>
            </a:r>
          </a:p>
          <a:p>
            <a:endParaRPr lang="en-US" dirty="0"/>
          </a:p>
        </p:txBody>
      </p:sp>
      <p:sp>
        <p:nvSpPr>
          <p:cNvPr id="9" name="Text Placeholder 8"/>
          <p:cNvSpPr>
            <a:spLocks noGrp="1"/>
          </p:cNvSpPr>
          <p:nvPr>
            <p:ph type="body" sz="quarter" idx="3"/>
          </p:nvPr>
        </p:nvSpPr>
        <p:spPr/>
        <p:txBody>
          <a:bodyPr/>
          <a:lstStyle/>
          <a:p>
            <a:r>
              <a:rPr lang="en-US" dirty="0" smtClean="0"/>
              <a:t>Results</a:t>
            </a:r>
            <a:endParaRPr lang="en-US" dirty="0"/>
          </a:p>
        </p:txBody>
      </p:sp>
      <p:sp>
        <p:nvSpPr>
          <p:cNvPr id="10" name="Content Placeholder 9"/>
          <p:cNvSpPr>
            <a:spLocks noGrp="1"/>
          </p:cNvSpPr>
          <p:nvPr>
            <p:ph sz="quarter" idx="4"/>
          </p:nvPr>
        </p:nvSpPr>
        <p:spPr/>
        <p:txBody>
          <a:bodyPr>
            <a:normAutofit/>
          </a:bodyPr>
          <a:lstStyle/>
          <a:p>
            <a:r>
              <a:rPr lang="en-US" dirty="0" smtClean="0"/>
              <a:t>First voyage: received help and gifts from natives. Before returning to Spain, Columbus kidnapped slaves as gifts for the king and queen.</a:t>
            </a:r>
          </a:p>
          <a:p>
            <a:r>
              <a:rPr lang="en-US" dirty="0" smtClean="0"/>
              <a:t>By the second voyage, he was brutally enslaving the natives, and selling the girls into sex slavery.</a:t>
            </a:r>
            <a:endParaRPr lang="en-US" dirty="0"/>
          </a:p>
        </p:txBody>
      </p:sp>
    </p:spTree>
  </p:cSld>
  <p:clrMapOvr>
    <a:masterClrMapping/>
  </p:clrMapOvr>
  <p:transition>
    <p:cut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More results</a:t>
            </a:r>
            <a:endParaRPr lang="en-US" dirty="0"/>
          </a:p>
        </p:txBody>
      </p:sp>
      <p:pic>
        <p:nvPicPr>
          <p:cNvPr id="10" name="Picture 9"/>
          <p:cNvPicPr>
            <a:picLocks noChangeAspect="1"/>
          </p:cNvPicPr>
          <p:nvPr/>
        </p:nvPicPr>
        <p:blipFill>
          <a:blip r:embed="rId2"/>
          <a:stretch>
            <a:fillRect/>
          </a:stretch>
        </p:blipFill>
        <p:spPr>
          <a:xfrm>
            <a:off x="180748" y="2286000"/>
            <a:ext cx="4483100" cy="3683000"/>
          </a:xfrm>
          <a:prstGeom prst="rect">
            <a:avLst/>
          </a:prstGeom>
        </p:spPr>
      </p:pic>
      <p:pic>
        <p:nvPicPr>
          <p:cNvPr id="11" name="Picture 10"/>
          <p:cNvPicPr>
            <a:picLocks noChangeAspect="1"/>
          </p:cNvPicPr>
          <p:nvPr/>
        </p:nvPicPr>
        <p:blipFill>
          <a:blip r:embed="rId3"/>
          <a:stretch>
            <a:fillRect/>
          </a:stretch>
        </p:blipFill>
        <p:spPr>
          <a:xfrm>
            <a:off x="4966545" y="2285999"/>
            <a:ext cx="3517055" cy="405555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Final Thoughts</a:t>
            </a:r>
            <a:endParaRPr lang="en-US" dirty="0"/>
          </a:p>
        </p:txBody>
      </p:sp>
      <p:sp>
        <p:nvSpPr>
          <p:cNvPr id="4" name="Content Placeholder 3"/>
          <p:cNvSpPr>
            <a:spLocks noGrp="1"/>
          </p:cNvSpPr>
          <p:nvPr>
            <p:ph idx="1"/>
          </p:nvPr>
        </p:nvSpPr>
        <p:spPr/>
        <p:txBody>
          <a:bodyPr>
            <a:normAutofit fontScale="85000" lnSpcReduction="20000"/>
          </a:bodyPr>
          <a:lstStyle/>
          <a:p>
            <a:r>
              <a:rPr lang="en-US" dirty="0" smtClean="0"/>
              <a:t>Europeans came to America for riches. They directly caused the extermination and subjugation of tens of millions of indigenous inhabitants.</a:t>
            </a:r>
          </a:p>
          <a:p>
            <a:r>
              <a:rPr lang="en-US" dirty="0" smtClean="0"/>
              <a:t>Many Europeans tried to help the natives, but most turned a blind eye. The cognitive dissonance they likely experienced resulted in changed attitudes towards the natives – in the form of </a:t>
            </a:r>
            <a:r>
              <a:rPr lang="en-US" dirty="0" err="1" smtClean="0"/>
              <a:t>pseudospeciation</a:t>
            </a:r>
            <a:r>
              <a:rPr lang="en-US" dirty="0" smtClean="0"/>
              <a:t> – rather than a change in behavior.</a:t>
            </a:r>
          </a:p>
          <a:p>
            <a:r>
              <a:rPr lang="en-US" dirty="0" smtClean="0"/>
              <a:t>Columbus’ treatment of the Native Americans set the stage for the next 400 years of slavery on the North and South American continents. His actions, combined with disease, directly resulted in the deaths of all native inhabitants of Hispaniola within 50 years of his arrival.</a:t>
            </a:r>
          </a:p>
          <a:p>
            <a:r>
              <a:rPr lang="en-US" dirty="0" smtClean="0"/>
              <a:t>The narrative of Columbus’ heroism </a:t>
            </a:r>
            <a:r>
              <a:rPr lang="en-US" smtClean="0"/>
              <a:t>and primitive, </a:t>
            </a:r>
            <a:r>
              <a:rPr lang="en-US" dirty="0" smtClean="0"/>
              <a:t>bow and arrow-wielding natives lives on in many of today’s histories.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dex">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Codex">
      <a:majorFont>
        <a:latin typeface="Calisto MT"/>
        <a:ea typeface=""/>
        <a:cs typeface=""/>
        <a:font script="Jpan" typeface="ＭＳ 明朝"/>
      </a:majorFont>
      <a:minorFont>
        <a:latin typeface="Calisto MT"/>
        <a:ea typeface=""/>
        <a:cs typeface=""/>
        <a:font script="Jpan" typeface="ＭＳ 明朝"/>
      </a:minorFont>
    </a:fontScheme>
    <a:fmtScheme name="Codex">
      <a:fillStyleLst>
        <a:solidFill>
          <a:schemeClr val="phClr"/>
        </a:solidFill>
        <a:gradFill rotWithShape="1">
          <a:gsLst>
            <a:gs pos="0">
              <a:schemeClr val="phClr">
                <a:tint val="100000"/>
                <a:shade val="60000"/>
                <a:satMod val="135000"/>
              </a:schemeClr>
            </a:gs>
            <a:gs pos="100000">
              <a:schemeClr val="phClr">
                <a:tint val="100000"/>
                <a:shade val="94000"/>
                <a:satMod val="135000"/>
              </a:schemeClr>
            </a:gs>
          </a:gsLst>
          <a:lin ang="16200000" scaled="1"/>
        </a:gradFill>
        <a:gradFill rotWithShape="1">
          <a:gsLst>
            <a:gs pos="0">
              <a:schemeClr val="phClr">
                <a:shade val="51000"/>
                <a:alpha val="90000"/>
                <a:satMod val="115000"/>
              </a:schemeClr>
            </a:gs>
            <a:gs pos="100000">
              <a:schemeClr val="phClr">
                <a:shade val="94000"/>
                <a:alpha val="90000"/>
                <a:satMod val="135000"/>
              </a:schemeClr>
            </a:gs>
          </a:gsLst>
          <a:lin ang="5400000" scaled="1"/>
        </a:gradFill>
      </a:fillStyleLst>
      <a:lnStyleLst>
        <a:ln w="15875" cap="flat" cmpd="sng" algn="ctr">
          <a:solidFill>
            <a:schemeClr val="phClr">
              <a:shade val="95000"/>
              <a:satMod val="105000"/>
            </a:schemeClr>
          </a:solidFill>
          <a:prstDash val="solid"/>
        </a:ln>
        <a:ln w="34925"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effectStyle>
        <a:effectStyle>
          <a:effectLst>
            <a:outerShdw blurRad="50800" dist="12700" dir="5400000" rotWithShape="0">
              <a:srgbClr val="525252">
                <a:alpha val="85000"/>
              </a:srgbClr>
            </a:outerShdw>
          </a:effectLst>
          <a:scene3d>
            <a:camera prst="orthographicFront">
              <a:rot lat="0" lon="0" rev="0"/>
            </a:camera>
            <a:lightRig rig="sunrise" dir="t">
              <a:rot lat="0" lon="0" rev="6000000"/>
            </a:lightRig>
          </a:scene3d>
          <a:sp3d prstMaterial="matte">
            <a:bevelT w="50800" h="4445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Codex.thmx</Template>
  <TotalTime>457</TotalTime>
  <Words>535</Words>
  <Application>Microsoft Macintosh PowerPoint</Application>
  <PresentationFormat>On-screen Show (4:3)</PresentationFormat>
  <Paragraphs>43</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Codex</vt:lpstr>
      <vt:lpstr>Cognitive Dissonance &amp; Pseudospeciation:  Perceptions of  Indigenous Americans</vt:lpstr>
      <vt:lpstr>Misconceptions</vt:lpstr>
      <vt:lpstr>Perception</vt:lpstr>
      <vt:lpstr>Cognitive Dissonance: Two steps</vt:lpstr>
      <vt:lpstr>Change in Attitude/Belief: Pseudospeciation </vt:lpstr>
      <vt:lpstr>More results</vt:lpstr>
      <vt:lpstr>Final Thoughts</vt:lpstr>
    </vt:vector>
  </TitlesOfParts>
  <Company>Science Leadership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Indigenous Americans</dc:title>
  <dc:creator>Juan Gabriel Sanchez</dc:creator>
  <cp:lastModifiedBy>Science Leadership Academy</cp:lastModifiedBy>
  <cp:revision>6</cp:revision>
  <dcterms:created xsi:type="dcterms:W3CDTF">2011-02-01T19:13:53Z</dcterms:created>
  <dcterms:modified xsi:type="dcterms:W3CDTF">2011-02-01T20:15:20Z</dcterms:modified>
</cp:coreProperties>
</file>